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57" r:id="rId4"/>
    <p:sldId id="260" r:id="rId5"/>
    <p:sldId id="259" r:id="rId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10 Rectángulo redondeado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11 Rectángulo redondeado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7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FB363-A76E-468D-90D2-09EBF3E6DA1E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>
              <a:solidFill>
                <a:srgbClr val="009DD9"/>
              </a:solidFill>
            </a:endParaRPr>
          </a:p>
        </p:txBody>
      </p:sp>
      <p:sp>
        <p:nvSpPr>
          <p:cNvPr id="18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1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8F0BD9-0A0E-4220-8ABF-B758F8D294E0}" type="slidenum">
              <a:rPr lang="es-AR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673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FD3CF-5822-4760-B76F-9B8191A75160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>
              <a:solidFill>
                <a:srgbClr val="009DD9"/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72BE9-EFE3-4973-9648-8F0538C9F60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1886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0D549-67CB-4476-A717-4BE24D8E81A9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>
              <a:solidFill>
                <a:srgbClr val="009DD9"/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3AAAD-664C-4041-B8D9-B65C6BB1769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8009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10 Rectángulo redondeado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11 Rectángulo redondeado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7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60E67-CCDA-42E7-951B-0EB7C7CA2223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 dirty="0">
              <a:solidFill>
                <a:srgbClr val="009DD9"/>
              </a:solidFill>
            </a:endParaRPr>
          </a:p>
        </p:txBody>
      </p:sp>
      <p:sp>
        <p:nvSpPr>
          <p:cNvPr id="18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1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1133FD2-ACAE-4009-9B5A-AC42FD270768}" type="slidenum">
              <a:rPr lang="es-AR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es-A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787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56DFE-ACCE-4E8A-A6E7-0FB47969E346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 dirty="0">
              <a:solidFill>
                <a:srgbClr val="009DD9"/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60C53-725D-481A-A56C-BC42C57AC519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81272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1E2ED-1B6C-4A40-B440-33D170C0C4CE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 dirty="0">
              <a:solidFill>
                <a:srgbClr val="009DD9"/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2B1AF-D2A4-4411-9C3A-222408745971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5342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9B3E3-CFE3-4590-84AE-7B41F94ABD47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 dirty="0">
              <a:solidFill>
                <a:srgbClr val="009DD9"/>
              </a:solidFill>
            </a:endParaRPr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58CF7-4972-41EB-8F49-CC2D739BCE32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8805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6C160A8-C792-42C0-8C4E-BE8933C1E5F5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 dirty="0">
              <a:solidFill>
                <a:srgbClr val="009DD9"/>
              </a:solidFill>
            </a:endParaRPr>
          </a:p>
        </p:txBody>
      </p:sp>
      <p:sp>
        <p:nvSpPr>
          <p:cNvPr id="8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1BE4EF9-2000-4450-B913-BF81461F973F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  <p:sp>
        <p:nvSpPr>
          <p:cNvPr id="9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178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D657F-F8AA-4405-B7D7-84F84E8893A5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 dirty="0">
              <a:solidFill>
                <a:srgbClr val="009DD9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E0CFC-0672-4261-9F22-F8AD73101700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596947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60F30-150B-4AA5-81A2-B358677D3847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 dirty="0">
              <a:solidFill>
                <a:srgbClr val="009DD9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4A114-DC63-4855-80D6-A40D7F95D8C6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69799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584A4-B2CA-4965-9EF0-0D63D5ABE0E7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 dirty="0">
              <a:solidFill>
                <a:srgbClr val="009DD9"/>
              </a:solidFill>
            </a:endParaRPr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60D4C-F8FE-4C71-AFB8-040B570398BE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2355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6885F-A463-4F66-8825-F96D09115137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>
              <a:solidFill>
                <a:srgbClr val="009DD9"/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A8305-FF2C-4CCC-A71F-87CA46E3D3B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70184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CA82-5855-43DC-96F0-155D972A3557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 dirty="0">
              <a:solidFill>
                <a:srgbClr val="009DD9"/>
              </a:solidFill>
            </a:endParaRPr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C356F-F531-4E81-9DD0-688A3B45E3A5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77493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74DA0-33C4-40DC-89D0-C5589AFA244D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 dirty="0">
              <a:solidFill>
                <a:srgbClr val="009DD9"/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CAB3B-B3E4-4D10-BBDC-DB683D255905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714680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401CF-6A41-4DB6-9DA1-6C9F9AF8CA3B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 dirty="0">
              <a:solidFill>
                <a:srgbClr val="009DD9"/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95329-495E-4804-A256-88469768268C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5700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D9B40-D962-4885-9D48-E677815F93C5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>
              <a:solidFill>
                <a:srgbClr val="009DD9"/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A3389-F51D-423C-B746-8D5423258A3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02900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CE9FB-BEC2-452F-89EF-496746391A78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>
              <a:solidFill>
                <a:srgbClr val="009DD9"/>
              </a:solidFill>
            </a:endParaRPr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5E915-A556-4D5A-AF28-4AEA4B2D980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0891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22CDDCB-2D96-4F23-8733-50CDF97E845B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>
              <a:solidFill>
                <a:srgbClr val="009DD9"/>
              </a:solidFill>
            </a:endParaRPr>
          </a:p>
        </p:txBody>
      </p:sp>
      <p:sp>
        <p:nvSpPr>
          <p:cNvPr id="8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011E83C-5E0A-40CB-BDF6-0D60949B73B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9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19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BC185-6B4E-439E-BA8A-92C3B38A90E6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>
              <a:solidFill>
                <a:srgbClr val="009DD9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C1B44-A00E-4064-A968-0FC982D3817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783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E9A79-8BB6-4106-B9DC-29B21645B921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>
              <a:solidFill>
                <a:srgbClr val="009DD9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C319-3B6B-4F54-B451-67AB1727565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55229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4B84-C5B9-417A-8A2A-EF38A2178BCA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>
              <a:solidFill>
                <a:srgbClr val="009DD9"/>
              </a:solidFill>
            </a:endParaRPr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DD8DE-73B4-4120-95F6-2A5260B5C0E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3831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90F87-F5A8-47DC-BC38-D9F819C7D1EF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>
              <a:solidFill>
                <a:srgbClr val="009DD9"/>
              </a:solidFill>
            </a:endParaRPr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94181-F552-4D92-816B-03BD8B901A8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9413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34 Rectángulo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35 Rectángulo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36 Rectángulo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37 Rectángulo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38 Rectángulo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39 Rectángulo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39" name="2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título del patrón</a:t>
            </a:r>
            <a:endParaRPr lang="en-US" altLang="es-AR" smtClean="0"/>
          </a:p>
        </p:txBody>
      </p:sp>
      <p:sp>
        <p:nvSpPr>
          <p:cNvPr id="1040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texto del patrón</a:t>
            </a:r>
          </a:p>
          <a:p>
            <a:pPr lvl="1"/>
            <a:r>
              <a:rPr lang="es-ES" altLang="es-AR" smtClean="0"/>
              <a:t>Segundo nivel</a:t>
            </a:r>
          </a:p>
          <a:p>
            <a:pPr lvl="2"/>
            <a:r>
              <a:rPr lang="es-ES" altLang="es-AR" smtClean="0"/>
              <a:t>Tercer nivel</a:t>
            </a:r>
          </a:p>
          <a:p>
            <a:pPr lvl="3"/>
            <a:r>
              <a:rPr lang="es-ES" altLang="es-AR" smtClean="0"/>
              <a:t>Cuarto nivel</a:t>
            </a:r>
          </a:p>
          <a:p>
            <a:pPr lvl="4"/>
            <a:r>
              <a:rPr lang="es-ES" altLang="es-AR" smtClean="0"/>
              <a:t>Quinto nivel</a:t>
            </a:r>
            <a:endParaRPr lang="en-US" altLang="es-AR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88337C7E-672C-4401-8A93-5D4199A1E102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>
              <a:solidFill>
                <a:srgbClr val="009DD9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796A738-8AFF-47F1-9D2F-00D6F699493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9787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0BD0D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0BD0D9"/>
        </a:buClr>
        <a:buFont typeface="Georgia" pitchFamily="18" charset="0"/>
        <a:buChar char="▫"/>
        <a:defRPr sz="2000" kern="1200">
          <a:solidFill>
            <a:srgbClr val="0BD0D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34 Rectángulo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35 Rectángulo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36 Rectángulo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37 Rectángulo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38 Rectángulo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39 Rectángulo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39" name="2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título del patrón</a:t>
            </a:r>
            <a:endParaRPr lang="en-US" altLang="es-AR" smtClean="0"/>
          </a:p>
        </p:txBody>
      </p:sp>
      <p:sp>
        <p:nvSpPr>
          <p:cNvPr id="1040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texto del patrón</a:t>
            </a:r>
          </a:p>
          <a:p>
            <a:pPr lvl="1"/>
            <a:r>
              <a:rPr lang="es-ES" altLang="es-AR" smtClean="0"/>
              <a:t>Segundo nivel</a:t>
            </a:r>
          </a:p>
          <a:p>
            <a:pPr lvl="2"/>
            <a:r>
              <a:rPr lang="es-ES" altLang="es-AR" smtClean="0"/>
              <a:t>Tercer nivel</a:t>
            </a:r>
          </a:p>
          <a:p>
            <a:pPr lvl="3"/>
            <a:r>
              <a:rPr lang="es-ES" altLang="es-AR" smtClean="0"/>
              <a:t>Cuarto nivel</a:t>
            </a:r>
          </a:p>
          <a:p>
            <a:pPr lvl="4"/>
            <a:r>
              <a:rPr lang="es-ES" altLang="es-AR" smtClean="0"/>
              <a:t>Quinto nivel</a:t>
            </a:r>
            <a:endParaRPr lang="en-US" altLang="es-AR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77BE54B9-949F-4E2D-AAF2-280B36BEF1B6}" type="datetimeFigureOut">
              <a:rPr lang="es-AR">
                <a:solidFill>
                  <a:srgbClr val="009DD9"/>
                </a:solidFill>
              </a:rPr>
              <a:pPr>
                <a:defRPr/>
              </a:pPr>
              <a:t>03/06/2017</a:t>
            </a:fld>
            <a:endParaRPr lang="es-AR" dirty="0">
              <a:solidFill>
                <a:srgbClr val="009DD9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es-AR">
              <a:solidFill>
                <a:srgbClr val="009DD9"/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004D349-F6F7-4C4A-8300-E310C380570C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3567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0BD0D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0BD0D9"/>
        </a:buClr>
        <a:buFont typeface="Georgia" pitchFamily="18" charset="0"/>
        <a:buChar char="▫"/>
        <a:defRPr sz="2000" kern="1200">
          <a:solidFill>
            <a:srgbClr val="0BD0D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15888"/>
            <a:ext cx="9144000" cy="2449512"/>
          </a:xfrm>
        </p:spPr>
        <p:txBody>
          <a:bodyPr anchor="ctr">
            <a:normAutofit fontScale="90000"/>
          </a:bodyPr>
          <a:lstStyle/>
          <a:p>
            <a:pPr marL="63500" algn="ctr" eaLnBrk="1" hangingPunct="1">
              <a:defRPr/>
            </a:pPr>
            <a:r>
              <a:rPr lang="es-AR" dirty="0"/>
              <a:t/>
            </a:r>
            <a:br>
              <a:rPr lang="es-AR" dirty="0"/>
            </a:br>
            <a:r>
              <a:rPr lang="es-AR" sz="2700" b="1" dirty="0" smtClean="0">
                <a:solidFill>
                  <a:schemeClr val="accent2"/>
                </a:solidFill>
              </a:rPr>
              <a:t>Gobierno de Mendoza    </a:t>
            </a:r>
            <a:br>
              <a:rPr lang="es-AR" sz="2700" b="1" dirty="0" smtClean="0">
                <a:solidFill>
                  <a:schemeClr val="accent2"/>
                </a:solidFill>
              </a:rPr>
            </a:br>
            <a:r>
              <a:rPr lang="es-ES" sz="2700" b="1" dirty="0" smtClean="0">
                <a:solidFill>
                  <a:schemeClr val="accent2"/>
                </a:solidFill>
              </a:rPr>
              <a:t>Dirección </a:t>
            </a:r>
            <a:r>
              <a:rPr lang="es-ES" sz="2700" b="1" dirty="0">
                <a:solidFill>
                  <a:schemeClr val="accent2"/>
                </a:solidFill>
              </a:rPr>
              <a:t>General de Escuelas</a:t>
            </a:r>
            <a:br>
              <a:rPr lang="es-ES" sz="2700" b="1" dirty="0">
                <a:solidFill>
                  <a:schemeClr val="accent2"/>
                </a:solidFill>
              </a:rPr>
            </a:br>
            <a:r>
              <a:rPr lang="es-ES" sz="2000" b="1" dirty="0" smtClean="0">
                <a:solidFill>
                  <a:schemeClr val="accent2"/>
                </a:solidFill>
              </a:rPr>
              <a:t>Resolución </a:t>
            </a:r>
            <a:r>
              <a:rPr lang="es-ES" sz="2000" b="1" dirty="0">
                <a:solidFill>
                  <a:schemeClr val="accent2"/>
                </a:solidFill>
              </a:rPr>
              <a:t>N° </a:t>
            </a:r>
            <a:r>
              <a:rPr lang="es-ES" sz="2000" b="1" dirty="0" smtClean="0">
                <a:solidFill>
                  <a:schemeClr val="accent2"/>
                </a:solidFill>
              </a:rPr>
              <a:t>2327 del 21/09/16</a:t>
            </a:r>
            <a:r>
              <a:rPr lang="es-ES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AR" dirty="0" smtClean="0"/>
              <a:t/>
            </a:r>
            <a:br>
              <a:rPr lang="es-AR" dirty="0" smtClean="0"/>
            </a:br>
            <a:endParaRPr lang="es-AR" sz="4000" u="sng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2060575"/>
            <a:ext cx="9144000" cy="4321175"/>
          </a:xfrm>
        </p:spPr>
        <p:txBody>
          <a:bodyPr anchor="ctr"/>
          <a:lstStyle/>
          <a:p>
            <a:pPr marL="63500" algn="ctr" eaLnBrk="1" hangingPunct="1">
              <a:defRPr/>
            </a:pPr>
            <a:r>
              <a:rPr lang="pt-BR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CONCURSO DE</a:t>
            </a:r>
          </a:p>
          <a:p>
            <a:pPr marL="63500" algn="ctr" eaLnBrk="1" hangingPunct="1">
              <a:defRPr/>
            </a:pPr>
            <a:r>
              <a:rPr lang="pt-BR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pt-BR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JERARQUIA DIRECTIVA </a:t>
            </a:r>
            <a:r>
              <a:rPr lang="pt-BR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2016</a:t>
            </a:r>
          </a:p>
          <a:p>
            <a:pPr marL="63500" algn="ctr" eaLnBrk="1" hangingPunct="1">
              <a:defRPr/>
            </a:pPr>
            <a:endParaRPr lang="pt-BR" sz="2800" b="1" dirty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63500" algn="ctr" eaLnBrk="1" hangingPunct="1">
              <a:defRPr/>
            </a:pPr>
            <a:r>
              <a:rPr lang="pt-BR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IES N°9-027</a:t>
            </a:r>
          </a:p>
          <a:p>
            <a:pPr marL="63500" algn="ctr" eaLnBrk="1" hangingPunct="1">
              <a:defRPr/>
            </a:pPr>
            <a:endParaRPr lang="pt-BR" sz="2800" b="1" dirty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63500" algn="ctr" eaLnBrk="1" hangingPunct="1">
              <a:defRPr/>
            </a:pPr>
            <a:endParaRPr lang="pt-BR" sz="2800" b="1" dirty="0" smtClean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63500" algn="ctr" eaLnBrk="1" hangingPunct="1">
              <a:defRPr/>
            </a:pPr>
            <a:r>
              <a:rPr lang="pt-BR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Lic Prof Miguel Peirone</a:t>
            </a:r>
          </a:p>
        </p:txBody>
      </p:sp>
    </p:spTree>
    <p:extLst>
      <p:ext uri="{BB962C8B-B14F-4D97-AF65-F5344CB8AC3E}">
        <p14:creationId xmlns:p14="http://schemas.microsoft.com/office/powerpoint/2010/main" val="240981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>
          <a:xfrm>
            <a:off x="323850" y="404813"/>
            <a:ext cx="8362950" cy="720725"/>
          </a:xfrm>
        </p:spPr>
        <p:txBody>
          <a:bodyPr/>
          <a:lstStyle/>
          <a:p>
            <a:r>
              <a:rPr lang="es-AR" altLang="es-AR" sz="2400" b="1" dirty="0" smtClean="0"/>
              <a:t>	</a:t>
            </a:r>
            <a:r>
              <a:rPr lang="es-AR" altLang="es-AR" sz="2400" b="1" dirty="0" smtClean="0"/>
              <a:t>		</a:t>
            </a:r>
            <a:r>
              <a:rPr lang="es-AR" altLang="es-AR" sz="2400" b="1" dirty="0" smtClean="0">
                <a:solidFill>
                  <a:srgbClr val="FF0000"/>
                </a:solidFill>
              </a:rPr>
              <a:t>BIBLIOGRAFÍA UTILIZADA</a:t>
            </a:r>
            <a:endParaRPr lang="es-AR" altLang="es-AR" sz="2400" b="1" dirty="0" smtClean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0825" y="1125538"/>
            <a:ext cx="8435975" cy="5543550"/>
          </a:xfrm>
        </p:spPr>
        <p:txBody>
          <a:bodyPr/>
          <a:lstStyle/>
          <a:p>
            <a:pPr marL="109537" indent="0">
              <a:buNone/>
              <a:defRPr/>
            </a:pPr>
            <a:r>
              <a:rPr lang="es-AR" sz="1600" dirty="0" smtClean="0"/>
              <a:t>- Baquero</a:t>
            </a:r>
            <a:r>
              <a:rPr lang="es-AR" sz="1600" dirty="0"/>
              <a:t>, R. (2001). La educabilidad bajo sospecha. Cuadernos de </a:t>
            </a:r>
            <a:r>
              <a:rPr lang="es-AR" sz="1600" dirty="0" err="1"/>
              <a:t>Pedagogia</a:t>
            </a:r>
            <a:r>
              <a:rPr lang="es-AR" sz="1600" dirty="0"/>
              <a:t>, IV (9), 71-85. </a:t>
            </a:r>
            <a:r>
              <a:rPr lang="es-AR" sz="1600" dirty="0" err="1"/>
              <a:t>Version</a:t>
            </a:r>
            <a:r>
              <a:rPr lang="es-AR" sz="1600" dirty="0"/>
              <a:t> digital disponible en: </a:t>
            </a:r>
            <a:r>
              <a:rPr lang="es-AR" sz="1600" dirty="0" smtClean="0"/>
              <a:t>http</a:t>
            </a:r>
            <a:r>
              <a:rPr lang="es-AR" sz="1600" dirty="0"/>
              <a:t>://www.porlainclusionmercosureduc.ar/documentosteducabilidad Cuadernos- Baquero.pdf</a:t>
            </a:r>
          </a:p>
          <a:p>
            <a:pPr marL="109537" indent="0">
              <a:buNone/>
              <a:defRPr/>
            </a:pPr>
            <a:r>
              <a:rPr lang="es-AR" sz="1600" dirty="0" smtClean="0"/>
              <a:t>- </a:t>
            </a:r>
            <a:r>
              <a:rPr lang="es-AR" sz="1600" dirty="0" err="1" smtClean="0"/>
              <a:t>Brigido</a:t>
            </a:r>
            <a:r>
              <a:rPr lang="es-AR" sz="1600" dirty="0"/>
              <a:t>, A. M. (2006). </a:t>
            </a:r>
            <a:r>
              <a:rPr lang="es-AR" sz="1600" dirty="0" err="1"/>
              <a:t>Sociologia</a:t>
            </a:r>
            <a:r>
              <a:rPr lang="es-AR" sz="1600" dirty="0"/>
              <a:t> de la </a:t>
            </a:r>
            <a:r>
              <a:rPr lang="es-AR" sz="1600" dirty="0" err="1"/>
              <a:t>educaciOn</a:t>
            </a:r>
            <a:r>
              <a:rPr lang="es-AR" sz="1600" dirty="0"/>
              <a:t>. </a:t>
            </a:r>
            <a:r>
              <a:rPr lang="es-AR" sz="1600" dirty="0" err="1"/>
              <a:t>Cordoba</a:t>
            </a:r>
            <a:r>
              <a:rPr lang="es-AR" sz="1600" dirty="0"/>
              <a:t>: Ed. Brujas.</a:t>
            </a:r>
          </a:p>
          <a:p>
            <a:pPr marL="109537" indent="0">
              <a:buNone/>
              <a:defRPr/>
            </a:pPr>
            <a:r>
              <a:rPr lang="es-AR" dirty="0" smtClean="0"/>
              <a:t>-</a:t>
            </a:r>
            <a:r>
              <a:rPr lang="es-AR" sz="1600" dirty="0" smtClean="0"/>
              <a:t>Carballo</a:t>
            </a:r>
            <a:r>
              <a:rPr lang="es-AR" sz="1600" dirty="0"/>
              <a:t>, G. (2010). El trabajo del director en los actuales contextos: problemáticas </a:t>
            </a:r>
            <a:r>
              <a:rPr lang="es-AR" sz="1600" dirty="0" err="1"/>
              <a:t>pedagOgicas</a:t>
            </a:r>
            <a:r>
              <a:rPr lang="es-AR" sz="1600" dirty="0"/>
              <a:t> y culturales </a:t>
            </a:r>
            <a:r>
              <a:rPr lang="es-AR" sz="1600" dirty="0" err="1"/>
              <a:t>contemporaneas</a:t>
            </a:r>
            <a:r>
              <a:rPr lang="es-AR" sz="1600" dirty="0"/>
              <a:t>. Buenos Aires: Ministerio de </a:t>
            </a:r>
            <a:r>
              <a:rPr lang="es-AR" sz="1600" dirty="0" err="1"/>
              <a:t>EducaciOn</a:t>
            </a:r>
            <a:r>
              <a:rPr lang="es-AR" sz="1600" dirty="0"/>
              <a:t> de la </a:t>
            </a:r>
            <a:r>
              <a:rPr lang="es-AR" sz="1600" dirty="0" err="1"/>
              <a:t>NaciOn</a:t>
            </a:r>
            <a:r>
              <a:rPr lang="es-AR" sz="1600" dirty="0" smtClean="0"/>
              <a:t>. </a:t>
            </a:r>
            <a:r>
              <a:rPr lang="es-AR" sz="1600" dirty="0" err="1" smtClean="0"/>
              <a:t>Version</a:t>
            </a:r>
            <a:r>
              <a:rPr lang="es-AR" sz="1600" dirty="0" smtClean="0"/>
              <a:t> </a:t>
            </a:r>
            <a:r>
              <a:rPr lang="es-AR" sz="1600" dirty="0"/>
              <a:t>digital disponible en: http://repositorio.educacion.gov.ar/dspace/bitstream/handle/123456789/55722/DiR</a:t>
            </a:r>
          </a:p>
          <a:p>
            <a:pPr marL="109537" indent="0">
              <a:buNone/>
              <a:defRPr/>
            </a:pPr>
            <a:r>
              <a:rPr lang="es-AR" sz="1600" dirty="0"/>
              <a:t>ECT 1 </a:t>
            </a:r>
            <a:r>
              <a:rPr lang="es-AR" sz="1600" dirty="0" err="1"/>
              <a:t>Trabajo°</a:t>
            </a:r>
            <a:r>
              <a:rPr lang="es-AR" sz="1600" dirty="0"/>
              <a:t>/020en°/020actuales%20contextos°/020pdf.pdf?sequence=1</a:t>
            </a:r>
          </a:p>
          <a:p>
            <a:pPr marL="109537" indent="0">
              <a:buNone/>
              <a:defRPr/>
            </a:pPr>
            <a:r>
              <a:rPr lang="es-AR" sz="1600" dirty="0" smtClean="0"/>
              <a:t>- </a:t>
            </a:r>
            <a:r>
              <a:rPr lang="es-AR" sz="1600" dirty="0" err="1" smtClean="0"/>
              <a:t>Grimson</a:t>
            </a:r>
            <a:r>
              <a:rPr lang="es-AR" sz="1600" dirty="0"/>
              <a:t>, A., • </a:t>
            </a:r>
            <a:r>
              <a:rPr lang="es-AR" sz="1600" dirty="0" err="1"/>
              <a:t>Fanfani</a:t>
            </a:r>
            <a:r>
              <a:rPr lang="es-AR" sz="1600" dirty="0"/>
              <a:t>, E. T. (2014). </a:t>
            </a:r>
            <a:r>
              <a:rPr lang="es-AR" sz="1600" dirty="0" err="1"/>
              <a:t>Mitomanias</a:t>
            </a:r>
            <a:r>
              <a:rPr lang="es-AR" sz="1600" dirty="0"/>
              <a:t> de la </a:t>
            </a:r>
            <a:r>
              <a:rPr lang="es-AR" sz="1600" dirty="0" err="1"/>
              <a:t>educaciOn</a:t>
            </a:r>
            <a:r>
              <a:rPr lang="es-AR" sz="1600" dirty="0"/>
              <a:t> argentina: critica de las frases hechas, las medias verdades y las soluciones </a:t>
            </a:r>
            <a:r>
              <a:rPr lang="es-AR" sz="1600" dirty="0" err="1"/>
              <a:t>mE-igicas</a:t>
            </a:r>
            <a:r>
              <a:rPr lang="es-AR" sz="1600" dirty="0"/>
              <a:t>. Buenos Aires: Ed. Siglo XXI.</a:t>
            </a:r>
          </a:p>
          <a:p>
            <a:pPr marL="109537" indent="0">
              <a:buNone/>
              <a:defRPr/>
            </a:pPr>
            <a:r>
              <a:rPr lang="es-AR" sz="1600" dirty="0" smtClean="0"/>
              <a:t>- </a:t>
            </a:r>
            <a:r>
              <a:rPr lang="es-AR" sz="1600" dirty="0" err="1" smtClean="0"/>
              <a:t>Veleda</a:t>
            </a:r>
            <a:r>
              <a:rPr lang="es-AR" sz="1600" dirty="0"/>
              <a:t>, C.; Rivas, A. y </a:t>
            </a:r>
            <a:r>
              <a:rPr lang="es-AR" sz="1600" dirty="0" err="1"/>
              <a:t>Mezzadra</a:t>
            </a:r>
            <a:r>
              <a:rPr lang="es-AR" sz="1600" dirty="0"/>
              <a:t>, F. (2011). La </a:t>
            </a:r>
            <a:r>
              <a:rPr lang="es-AR" sz="1600" dirty="0" err="1"/>
              <a:t>construcciOn</a:t>
            </a:r>
            <a:r>
              <a:rPr lang="es-AR" sz="1600" dirty="0"/>
              <a:t> de la justicia educativa: Criterios de </a:t>
            </a:r>
            <a:r>
              <a:rPr lang="es-AR" sz="1600" dirty="0" err="1"/>
              <a:t>redistribuciOn</a:t>
            </a:r>
            <a:r>
              <a:rPr lang="es-AR" sz="1600" dirty="0"/>
              <a:t> y reconocimiento para la educación argentina. Buenos Aires: CIPPEC-UNICEF.</a:t>
            </a:r>
          </a:p>
          <a:p>
            <a:pPr marL="109537" indent="0">
              <a:buNone/>
              <a:defRPr/>
            </a:pPr>
            <a:r>
              <a:rPr lang="es-AR" sz="1600" dirty="0" smtClean="0"/>
              <a:t>- </a:t>
            </a:r>
            <a:r>
              <a:rPr lang="es-AR" sz="1600" dirty="0" err="1" smtClean="0"/>
              <a:t>Tedesco</a:t>
            </a:r>
            <a:r>
              <a:rPr lang="es-AR" sz="1600" dirty="0"/>
              <a:t>. J. C. (1986). </a:t>
            </a:r>
            <a:r>
              <a:rPr lang="es-AR" sz="1600" dirty="0" err="1"/>
              <a:t>EducaciOn</a:t>
            </a:r>
            <a:r>
              <a:rPr lang="es-AR" sz="1600" dirty="0"/>
              <a:t> y sociedad en la Argentina (1880-1945). Buenos Aires: Ed. Solar.</a:t>
            </a:r>
          </a:p>
          <a:p>
            <a:pPr marL="109537" indent="0">
              <a:buNone/>
              <a:defRPr/>
            </a:pPr>
            <a:r>
              <a:rPr lang="es-AR" sz="1600" dirty="0" smtClean="0"/>
              <a:t>- </a:t>
            </a:r>
            <a:r>
              <a:rPr lang="es-AR" sz="1600" dirty="0" err="1" smtClean="0"/>
              <a:t>Tenti</a:t>
            </a:r>
            <a:r>
              <a:rPr lang="es-AR" sz="1600" dirty="0" smtClean="0"/>
              <a:t> </a:t>
            </a:r>
            <a:r>
              <a:rPr lang="es-AR" sz="1600" dirty="0" err="1"/>
              <a:t>Fanfani</a:t>
            </a:r>
            <a:r>
              <a:rPr lang="es-AR" sz="1600" dirty="0"/>
              <a:t>, E. (Ed.). (2010). El </a:t>
            </a:r>
            <a:r>
              <a:rPr lang="es-AR" sz="1600" dirty="0" err="1"/>
              <a:t>officio</a:t>
            </a:r>
            <a:r>
              <a:rPr lang="es-AR" sz="1600" dirty="0"/>
              <a:t> de docente: </a:t>
            </a:r>
            <a:r>
              <a:rPr lang="es-AR" sz="1600" dirty="0" err="1"/>
              <a:t>vocaciOn</a:t>
            </a:r>
            <a:r>
              <a:rPr lang="es-AR" sz="1600" dirty="0"/>
              <a:t>, trabajo y </a:t>
            </a:r>
            <a:r>
              <a:rPr lang="es-AR" sz="1600" dirty="0" err="1"/>
              <a:t>profesiOnen</a:t>
            </a:r>
            <a:r>
              <a:rPr lang="es-AR" sz="1600" dirty="0"/>
              <a:t> el </a:t>
            </a:r>
            <a:r>
              <a:rPr lang="es-AR" sz="1600" dirty="0" err="1"/>
              <a:t>sigio</a:t>
            </a:r>
            <a:r>
              <a:rPr lang="es-AR" sz="1600" dirty="0"/>
              <a:t> XXI. Buenos Aires: Ed. Siglo XXI.</a:t>
            </a:r>
          </a:p>
          <a:p>
            <a:pPr marL="109537" indent="0">
              <a:buNone/>
              <a:defRPr/>
            </a:pPr>
            <a:endParaRPr lang="es-AR" sz="1600" dirty="0"/>
          </a:p>
          <a:p>
            <a:pPr marL="109537" indent="0">
              <a:buNone/>
              <a:defRPr/>
            </a:pPr>
            <a:endParaRPr lang="es-AR" dirty="0"/>
          </a:p>
          <a:p>
            <a:pPr marL="109537" indent="0">
              <a:buFont typeface="Georgia" pitchFamily="18" charset="0"/>
              <a:buNone/>
              <a:defRPr/>
            </a:pPr>
            <a:endParaRPr lang="es-AR" dirty="0" smtClean="0"/>
          </a:p>
          <a:p>
            <a:pPr marL="109537" indent="0">
              <a:buFont typeface="Georgia" pitchFamily="18" charset="0"/>
              <a:buNone/>
              <a:defRPr/>
            </a:pPr>
            <a:endParaRPr lang="es-AR" dirty="0" smtClean="0"/>
          </a:p>
          <a:p>
            <a:pPr>
              <a:defRPr/>
            </a:pPr>
            <a:endParaRPr lang="es-AR" sz="1800" dirty="0"/>
          </a:p>
          <a:p>
            <a:pPr marL="109537" indent="0">
              <a:buFont typeface="Georgia" pitchFamily="18" charset="0"/>
              <a:buNone/>
              <a:defRPr/>
            </a:pPr>
            <a:r>
              <a:rPr lang="es-AR" dirty="0"/>
              <a:t> </a:t>
            </a:r>
          </a:p>
          <a:p>
            <a:pPr>
              <a:defRPr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9238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476672"/>
            <a:ext cx="8445624" cy="4612382"/>
          </a:xfrm>
        </p:spPr>
        <p:txBody>
          <a:bodyPr/>
          <a:lstStyle/>
          <a:p>
            <a:r>
              <a:rPr lang="es-AR" sz="1600" dirty="0" err="1" smtClean="0"/>
              <a:t>Terigi</a:t>
            </a:r>
            <a:r>
              <a:rPr lang="es-AR" sz="1600" dirty="0"/>
              <a:t>, F. (2009). Las trayectorias escolares: del problema individual al </a:t>
            </a:r>
            <a:r>
              <a:rPr lang="es-AR" sz="1600" dirty="0" err="1"/>
              <a:t>desafio</a:t>
            </a:r>
            <a:r>
              <a:rPr lang="es-AR" sz="1600" dirty="0"/>
              <a:t> de </a:t>
            </a:r>
            <a:r>
              <a:rPr lang="es-AR" sz="1600" dirty="0" err="1"/>
              <a:t>politica</a:t>
            </a:r>
            <a:r>
              <a:rPr lang="es-AR" sz="1600" dirty="0"/>
              <a:t> educativa. Buenos Aires: Ministerio de </a:t>
            </a:r>
            <a:r>
              <a:rPr lang="es-AR" sz="1600" dirty="0" err="1"/>
              <a:t>EducaciOn</a:t>
            </a:r>
            <a:r>
              <a:rPr lang="es-AR" sz="1600" dirty="0"/>
              <a:t>. </a:t>
            </a:r>
          </a:p>
          <a:p>
            <a:r>
              <a:rPr lang="es-AR" sz="1600" dirty="0" err="1" smtClean="0"/>
              <a:t>Veleda</a:t>
            </a:r>
            <a:r>
              <a:rPr lang="es-AR" sz="1600" dirty="0"/>
              <a:t>, C.; Rivas, A. y </a:t>
            </a:r>
            <a:r>
              <a:rPr lang="es-AR" sz="1600" dirty="0" err="1"/>
              <a:t>Mezzadra</a:t>
            </a:r>
            <a:r>
              <a:rPr lang="es-AR" sz="1600" dirty="0"/>
              <a:t>, F. (2011). La </a:t>
            </a:r>
            <a:r>
              <a:rPr lang="es-AR" sz="1600" dirty="0" err="1"/>
              <a:t>construcciOn</a:t>
            </a:r>
            <a:r>
              <a:rPr lang="es-AR" sz="1600" dirty="0"/>
              <a:t> de la justicia </a:t>
            </a:r>
            <a:r>
              <a:rPr lang="es-AR" sz="1600" dirty="0" err="1"/>
              <a:t>educative</a:t>
            </a:r>
            <a:r>
              <a:rPr lang="es-AR" sz="1600" dirty="0"/>
              <a:t>: Criterios de </a:t>
            </a:r>
            <a:r>
              <a:rPr lang="es-AR" sz="1600" dirty="0" err="1"/>
              <a:t>redistribuciOn</a:t>
            </a:r>
            <a:r>
              <a:rPr lang="es-AR" sz="1600" dirty="0"/>
              <a:t> y reconocimiento para la educación </a:t>
            </a:r>
            <a:r>
              <a:rPr lang="es-AR" sz="1600" dirty="0" err="1"/>
              <a:t>argentine</a:t>
            </a:r>
            <a:r>
              <a:rPr lang="es-AR" sz="1600" dirty="0"/>
              <a:t>. Buenos Aires: CIPPEC-UNICEF.</a:t>
            </a:r>
          </a:p>
          <a:p>
            <a:r>
              <a:rPr lang="es-AR" sz="1600" dirty="0" smtClean="0"/>
              <a:t>Leyes </a:t>
            </a:r>
            <a:r>
              <a:rPr lang="es-AR" sz="1600" dirty="0"/>
              <a:t>y normas Nacionales:</a:t>
            </a:r>
          </a:p>
          <a:p>
            <a:r>
              <a:rPr lang="es-AR" sz="1600" dirty="0"/>
              <a:t>Ley Nacional N° 24.521 Ley de </a:t>
            </a:r>
            <a:r>
              <a:rPr lang="es-AR" sz="1600" dirty="0" err="1"/>
              <a:t>EducaciOn</a:t>
            </a:r>
            <a:r>
              <a:rPr lang="es-AR" sz="1600" dirty="0"/>
              <a:t> Superior</a:t>
            </a:r>
          </a:p>
          <a:p>
            <a:r>
              <a:rPr lang="es-AR" sz="1600" dirty="0"/>
              <a:t>Ley Nacional N° 25.531 Fondo Incentivo Docente</a:t>
            </a:r>
          </a:p>
          <a:p>
            <a:r>
              <a:rPr lang="es-AR" sz="1600" dirty="0"/>
              <a:t>Ley Nacional N° 25.673 de Salud Sexual y </a:t>
            </a:r>
            <a:r>
              <a:rPr lang="es-AR" sz="1600" dirty="0" err="1"/>
              <a:t>ProcreaciOn</a:t>
            </a:r>
            <a:r>
              <a:rPr lang="es-AR" sz="1600" dirty="0"/>
              <a:t> responsable</a:t>
            </a:r>
          </a:p>
          <a:p>
            <a:r>
              <a:rPr lang="es-AR" sz="1600" dirty="0"/>
              <a:t>Ley Nacional N° 25.864 180 di g s de clases</a:t>
            </a:r>
          </a:p>
          <a:p>
            <a:r>
              <a:rPr lang="es-AR" sz="1600" dirty="0"/>
              <a:t>Ley Nacional N° 26.075 de Financiamiento Educativo</a:t>
            </a:r>
          </a:p>
          <a:p>
            <a:r>
              <a:rPr lang="es-AR" sz="1600" dirty="0"/>
              <a:t>Ley Nacional N° 26.150 de </a:t>
            </a:r>
            <a:r>
              <a:rPr lang="es-AR" sz="1600" dirty="0" err="1"/>
              <a:t>EducaciOn</a:t>
            </a:r>
            <a:r>
              <a:rPr lang="es-AR" sz="1600" dirty="0"/>
              <a:t> Sexual Integral</a:t>
            </a:r>
          </a:p>
          <a:p>
            <a:r>
              <a:rPr lang="es-AR" sz="1600" dirty="0"/>
              <a:t>Ley Nacional N° 26.206 Ley de </a:t>
            </a:r>
            <a:r>
              <a:rPr lang="es-AR" sz="1600" dirty="0" err="1"/>
              <a:t>EducaciOn</a:t>
            </a:r>
            <a:r>
              <a:rPr lang="es-AR" sz="1600" dirty="0"/>
              <a:t> Nacional</a:t>
            </a:r>
          </a:p>
          <a:p>
            <a:r>
              <a:rPr lang="es-AR" sz="1600" dirty="0"/>
              <a:t>Ley Nacional N° 26.485 de </a:t>
            </a:r>
            <a:r>
              <a:rPr lang="es-AR" sz="1600" dirty="0" err="1"/>
              <a:t>ProtecciOn</a:t>
            </a:r>
            <a:r>
              <a:rPr lang="es-AR" sz="1600" dirty="0"/>
              <a:t> integral para prevenir, sancionar y erradicar la violencia</a:t>
            </a:r>
          </a:p>
          <a:p>
            <a:r>
              <a:rPr lang="es-AR" sz="1600" dirty="0"/>
              <a:t>Ley Nacional N° 26.522 de Servicios de Comunicaci6n Audiovisual</a:t>
            </a:r>
          </a:p>
          <a:p>
            <a:r>
              <a:rPr lang="es-AR" sz="1600" dirty="0"/>
              <a:t>Ley Nacional N° 26.618 de Matrimonio igualitario</a:t>
            </a:r>
          </a:p>
          <a:p>
            <a:r>
              <a:rPr lang="es-AR" sz="1600" dirty="0"/>
              <a:t>Ley Nacional N° 26.743 de Derecho a la identidad de </a:t>
            </a:r>
            <a:r>
              <a:rPr lang="es-AR" sz="1600" dirty="0" err="1"/>
              <a:t>gènero</a:t>
            </a:r>
            <a:r>
              <a:rPr lang="es-AR" sz="1600" dirty="0"/>
              <a:t> de las personas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93515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5112568"/>
          </a:xfrm>
        </p:spPr>
        <p:txBody>
          <a:bodyPr/>
          <a:lstStyle/>
          <a:p>
            <a:pPr>
              <a:defRPr/>
            </a:pPr>
            <a:r>
              <a:rPr lang="es-AR" sz="1600" dirty="0"/>
              <a:t>Decreto del Poder Ejecutivo Nacional N° 1602/2009. </a:t>
            </a:r>
            <a:r>
              <a:rPr lang="es-AR" sz="1600" dirty="0" err="1"/>
              <a:t>AsignaciOn</a:t>
            </a:r>
            <a:r>
              <a:rPr lang="es-AR" sz="1600" dirty="0"/>
              <a:t> Universal por Hijo para la </a:t>
            </a:r>
            <a:r>
              <a:rPr lang="es-AR" sz="1600" dirty="0" err="1"/>
              <a:t>ProtecciOn</a:t>
            </a:r>
            <a:r>
              <a:rPr lang="es-AR" sz="1600" dirty="0"/>
              <a:t> Social</a:t>
            </a:r>
          </a:p>
          <a:p>
            <a:pPr>
              <a:defRPr/>
            </a:pPr>
            <a:r>
              <a:rPr lang="es-AR" sz="1600" dirty="0" smtClean="0"/>
              <a:t>Resoluciones </a:t>
            </a:r>
            <a:r>
              <a:rPr lang="es-AR" sz="1600" dirty="0"/>
              <a:t>del Consejo Federal de </a:t>
            </a:r>
            <a:r>
              <a:rPr lang="es-AR" sz="1600" dirty="0" err="1"/>
              <a:t>EducaciOn</a:t>
            </a:r>
            <a:r>
              <a:rPr lang="es-AR" sz="1600" dirty="0"/>
              <a:t>:</a:t>
            </a:r>
          </a:p>
          <a:p>
            <a:pPr>
              <a:defRPr/>
            </a:pPr>
            <a:r>
              <a:rPr lang="es-AR" sz="1600" dirty="0" err="1" smtClean="0"/>
              <a:t>ResoluciOn</a:t>
            </a:r>
            <a:r>
              <a:rPr lang="es-AR" sz="1600" dirty="0" smtClean="0"/>
              <a:t> </a:t>
            </a:r>
            <a:r>
              <a:rPr lang="es-AR" sz="1600" dirty="0"/>
              <a:t>N° 79-CFE-09. Plan Nacional de </a:t>
            </a:r>
            <a:r>
              <a:rPr lang="es-AR" sz="1600" dirty="0" err="1"/>
              <a:t>EducaciOn</a:t>
            </a:r>
            <a:r>
              <a:rPr lang="es-AR" sz="1600" dirty="0"/>
              <a:t> Obligatoria. Consejo Federal de </a:t>
            </a:r>
            <a:r>
              <a:rPr lang="es-AR" sz="1600" dirty="0" err="1" smtClean="0"/>
              <a:t>EducaciOn</a:t>
            </a:r>
            <a:r>
              <a:rPr lang="es-AR" sz="1600" dirty="0"/>
              <a:t>. Ministerio de </a:t>
            </a:r>
            <a:r>
              <a:rPr lang="es-AR" sz="1600" dirty="0" err="1"/>
              <a:t>EducaciOn</a:t>
            </a:r>
            <a:r>
              <a:rPr lang="es-AR" sz="1600" dirty="0"/>
              <a:t> de la </a:t>
            </a:r>
            <a:r>
              <a:rPr lang="es-AR" sz="1600" dirty="0" err="1"/>
              <a:t>NaciOn</a:t>
            </a:r>
            <a:r>
              <a:rPr lang="es-AR" sz="1600" dirty="0"/>
              <a:t>.</a:t>
            </a:r>
          </a:p>
          <a:p>
            <a:pPr>
              <a:defRPr/>
            </a:pPr>
            <a:r>
              <a:rPr lang="es-AR" sz="1600" dirty="0" err="1" smtClean="0"/>
              <a:t>ResoluciOn</a:t>
            </a:r>
            <a:r>
              <a:rPr lang="es-AR" sz="1600" dirty="0" smtClean="0"/>
              <a:t> </a:t>
            </a:r>
            <a:r>
              <a:rPr lang="es-AR" sz="1600" dirty="0"/>
              <a:t>N° 134-CFE-11. Continuidad y </a:t>
            </a:r>
            <a:r>
              <a:rPr lang="es-AR" sz="1600" dirty="0" err="1"/>
              <a:t>profundizaciOn</a:t>
            </a:r>
            <a:r>
              <a:rPr lang="es-AR" sz="1600" dirty="0"/>
              <a:t> de las políticas educativas, a los efectos de garantizar en todos los niveles y modalidades del sistema, la mejora progresiva de la calidad en las condiciones </a:t>
            </a:r>
            <a:r>
              <a:rPr lang="es-AR" sz="1600" dirty="0" err="1"/>
              <a:t>institucionaies</a:t>
            </a:r>
            <a:r>
              <a:rPr lang="es-AR" sz="1600" dirty="0"/>
              <a:t> de</a:t>
            </a:r>
          </a:p>
          <a:p>
            <a:pPr>
              <a:defRPr/>
            </a:pPr>
            <a:r>
              <a:rPr lang="es-AR" sz="1600" dirty="0"/>
              <a:t>escolaridad, el trabajo docente, los procesos de </a:t>
            </a:r>
            <a:r>
              <a:rPr lang="es-AR" sz="1600" dirty="0" err="1"/>
              <a:t>ensefianza</a:t>
            </a:r>
            <a:r>
              <a:rPr lang="es-AR" sz="1600" dirty="0"/>
              <a:t> y los aprendizajes, a </a:t>
            </a:r>
            <a:r>
              <a:rPr lang="es-AR" sz="1600" dirty="0" err="1"/>
              <a:t>traves</a:t>
            </a:r>
            <a:r>
              <a:rPr lang="es-AR" sz="1600" dirty="0"/>
              <a:t> de estrategias y acciones acordadas para la </a:t>
            </a:r>
            <a:r>
              <a:rPr lang="es-AR" sz="1600" dirty="0" err="1"/>
              <a:t>Educacibn</a:t>
            </a:r>
            <a:r>
              <a:rPr lang="es-AR" sz="1600" dirty="0"/>
              <a:t> Inicial, </a:t>
            </a:r>
            <a:r>
              <a:rPr lang="es-AR" sz="1600" dirty="0" err="1"/>
              <a:t>Primaria,Secundaria</a:t>
            </a:r>
            <a:r>
              <a:rPr lang="es-AR" sz="1600" dirty="0"/>
              <a:t> y la </a:t>
            </a:r>
            <a:r>
              <a:rPr lang="es-AR" sz="1600" dirty="0" err="1"/>
              <a:t>Formacibn</a:t>
            </a:r>
            <a:r>
              <a:rPr lang="es-AR" sz="1600" dirty="0"/>
              <a:t> Docente. Consejo Federal de Educaci6n. Ministerio de</a:t>
            </a:r>
          </a:p>
          <a:p>
            <a:pPr>
              <a:defRPr/>
            </a:pPr>
            <a:r>
              <a:rPr lang="es-AR" sz="1600" dirty="0" err="1"/>
              <a:t>EducaciOn</a:t>
            </a:r>
            <a:r>
              <a:rPr lang="es-AR" sz="1600" dirty="0"/>
              <a:t> de la </a:t>
            </a:r>
            <a:r>
              <a:rPr lang="es-AR" sz="1600" dirty="0" err="1"/>
              <a:t>NaciOn</a:t>
            </a:r>
            <a:r>
              <a:rPr lang="es-AR" sz="1600" dirty="0"/>
              <a:t>.</a:t>
            </a:r>
          </a:p>
          <a:p>
            <a:pPr>
              <a:defRPr/>
            </a:pPr>
            <a:r>
              <a:rPr lang="es-AR" sz="1600" dirty="0" err="1" smtClean="0"/>
              <a:t>ResoluciOn</a:t>
            </a:r>
            <a:r>
              <a:rPr lang="es-AR" sz="1600" dirty="0" smtClean="0"/>
              <a:t> </a:t>
            </a:r>
            <a:r>
              <a:rPr lang="es-AR" sz="1600" dirty="0"/>
              <a:t>N° 188-CFE-2012. Plan Nacional de </a:t>
            </a:r>
            <a:r>
              <a:rPr lang="es-AR" sz="1600" dirty="0" err="1"/>
              <a:t>Educacibn</a:t>
            </a:r>
            <a:r>
              <a:rPr lang="es-AR" sz="1600" dirty="0"/>
              <a:t> Obligatoria y </a:t>
            </a:r>
            <a:r>
              <a:rPr lang="es-AR" sz="1600" dirty="0" err="1"/>
              <a:t>Formacibn</a:t>
            </a:r>
            <a:r>
              <a:rPr lang="es-AR" sz="1600" dirty="0"/>
              <a:t> Docente 2012-2016 Consejo Federal de </a:t>
            </a:r>
            <a:r>
              <a:rPr lang="es-AR" sz="1600" dirty="0" err="1"/>
              <a:t>EducaciOn</a:t>
            </a:r>
            <a:r>
              <a:rPr lang="es-AR" sz="1600" dirty="0"/>
              <a:t>. Ministerio de </a:t>
            </a:r>
            <a:r>
              <a:rPr lang="es-AR" sz="1600" dirty="0" err="1"/>
              <a:t>Educacibn</a:t>
            </a:r>
            <a:r>
              <a:rPr lang="es-AR" sz="1600" dirty="0"/>
              <a:t> de la </a:t>
            </a:r>
            <a:r>
              <a:rPr lang="es-AR" sz="1600" dirty="0" err="1"/>
              <a:t>NaciOn</a:t>
            </a:r>
            <a:endParaRPr lang="es-AR" sz="1600" dirty="0"/>
          </a:p>
          <a:p>
            <a:pPr>
              <a:defRPr/>
            </a:pPr>
            <a:r>
              <a:rPr lang="es-AR" sz="1600" dirty="0" smtClean="0"/>
              <a:t>Leyes </a:t>
            </a:r>
            <a:r>
              <a:rPr lang="es-AR" sz="1600" dirty="0"/>
              <a:t>provinciales y normas provinciales:</a:t>
            </a:r>
          </a:p>
          <a:p>
            <a:pPr>
              <a:defRPr/>
            </a:pPr>
            <a:r>
              <a:rPr lang="es-AR" sz="1600" dirty="0"/>
              <a:t>Ley Provincial N° 4.934 Estatuto del Docente</a:t>
            </a:r>
          </a:p>
          <a:p>
            <a:pPr>
              <a:defRPr/>
            </a:pPr>
            <a:r>
              <a:rPr lang="es-AR" sz="1600" dirty="0"/>
              <a:t>Ley Provincial N° 6.970 Ley Provincial de </a:t>
            </a:r>
            <a:r>
              <a:rPr lang="es-AR" sz="1600" dirty="0" err="1"/>
              <a:t>EducaciOn</a:t>
            </a:r>
            <a:endParaRPr lang="es-AR" sz="1600" dirty="0"/>
          </a:p>
          <a:p>
            <a:pPr>
              <a:defRPr/>
            </a:pPr>
            <a:r>
              <a:rPr lang="es-AR" sz="1600" dirty="0"/>
              <a:t>Ley Provincial N° 6929 Ley de Incompatibilidad</a:t>
            </a:r>
          </a:p>
          <a:p>
            <a:pPr>
              <a:defRPr/>
            </a:pPr>
            <a:r>
              <a:rPr lang="es-AR" sz="1600" dirty="0"/>
              <a:t>Decreto Reglamentario N° 313/85</a:t>
            </a:r>
          </a:p>
          <a:p>
            <a:pPr>
              <a:defRPr/>
            </a:pPr>
            <a:r>
              <a:rPr lang="es-AR" sz="1600" dirty="0"/>
              <a:t>Decreto Provincial N° 2619/2015 Nueva Estructura </a:t>
            </a:r>
            <a:r>
              <a:rPr lang="es-AR" sz="1600" dirty="0" err="1"/>
              <a:t>Orgànica</a:t>
            </a:r>
            <a:r>
              <a:rPr lang="es-AR" sz="1600" dirty="0"/>
              <a:t> de la DGE</a:t>
            </a:r>
          </a:p>
          <a:p>
            <a:pPr>
              <a:defRPr/>
            </a:pP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355110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rban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643</Words>
  <Application>Microsoft Office PowerPoint</Application>
  <PresentationFormat>Presentación en pantalla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Urbano</vt:lpstr>
      <vt:lpstr>1_Urbano</vt:lpstr>
      <vt:lpstr> Gobierno de Mendoza     Dirección General de Escuelas Resolución N° 2327 del 21/09/16  </vt:lpstr>
      <vt:lpstr>   BIBLIOGRAFÍA UTILIZADA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Gobierno de Mendoza     Dirección General de Escuelas Resolución N° 2327 del 21/09/16</dc:title>
  <dc:creator>Miguel</dc:creator>
  <cp:lastModifiedBy>Miguel</cp:lastModifiedBy>
  <cp:revision>2</cp:revision>
  <dcterms:created xsi:type="dcterms:W3CDTF">2017-06-03T03:03:45Z</dcterms:created>
  <dcterms:modified xsi:type="dcterms:W3CDTF">2017-06-03T03:16:16Z</dcterms:modified>
</cp:coreProperties>
</file>